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6" r:id="rId1"/>
  </p:sldMasterIdLst>
  <p:notesMasterIdLst>
    <p:notesMasterId r:id="rId21"/>
  </p:notesMasterIdLst>
  <p:sldIdLst>
    <p:sldId id="257" r:id="rId2"/>
    <p:sldId id="271" r:id="rId3"/>
    <p:sldId id="275" r:id="rId4"/>
    <p:sldId id="285" r:id="rId5"/>
    <p:sldId id="258" r:id="rId6"/>
    <p:sldId id="276" r:id="rId7"/>
    <p:sldId id="277" r:id="rId8"/>
    <p:sldId id="274" r:id="rId9"/>
    <p:sldId id="265" r:id="rId10"/>
    <p:sldId id="278" r:id="rId11"/>
    <p:sldId id="279" r:id="rId12"/>
    <p:sldId id="281" r:id="rId13"/>
    <p:sldId id="273" r:id="rId14"/>
    <p:sldId id="280" r:id="rId15"/>
    <p:sldId id="270" r:id="rId16"/>
    <p:sldId id="282" r:id="rId17"/>
    <p:sldId id="283" r:id="rId18"/>
    <p:sldId id="269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719305E-E63D-4018-8321-971A3CAB46D4}" type="datetimeFigureOut">
              <a:rPr lang="en-US"/>
              <a:pPr>
                <a:defRPr/>
              </a:pPr>
              <a:t>11/20/2014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1C7F8D-5585-4CBF-BCCE-78E60B431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97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026D91-42EA-48B7-B60D-DE721D9EDB0A}" type="slidenum">
              <a:rPr lang="en-US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52000">
                <a:schemeClr val="accent4">
                  <a:lumMod val="75000"/>
                </a:schemeClr>
              </a:gs>
              <a:gs pos="9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1" descr="AARPlogo07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091238"/>
            <a:ext cx="227171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white">
          <a:xfrm>
            <a:off x="2403475" y="6038850"/>
            <a:ext cx="644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i="1" smtClean="0">
                <a:solidFill>
                  <a:srgbClr val="474B78"/>
                </a:solidFill>
                <a:latin typeface="Cambria" pitchFamily="18" charset="0"/>
              </a:rPr>
              <a:t>TAX-AIDE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3975"/>
          </a:xfrm>
        </p:spPr>
        <p:txBody>
          <a:bodyPr anchorCtr="0"/>
          <a:lstStyle>
            <a:lvl1pPr>
              <a:defRPr sz="6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233160" cy="10668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EF3D6380-88F7-4FEF-90C6-54B6DEA0D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9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C3F57C37-05E9-4745-8B11-19AD8B381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657600" cy="42854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657600" cy="42854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734BCBB7-6ADF-419A-92E7-EB1F93311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1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70038"/>
            <a:ext cx="3657600" cy="63976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70038"/>
            <a:ext cx="3657600" cy="639762"/>
          </a:xfrm>
        </p:spPr>
        <p:txBody>
          <a:bodyPr rtlCol="0" anchor="ctr">
            <a:noAutofit/>
          </a:bodyPr>
          <a:lstStyle>
            <a:lvl1pPr>
              <a:defRPr lang="en-US" sz="24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D4D48083-6FFA-4D12-BAF4-62AE1F4D4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5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3914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7050480A-31AE-4376-A6F6-D65B667B1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5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992A64E8-245E-4879-9E17-47735879D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1812898"/>
            <a:ext cx="762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14400" y="3962400"/>
            <a:ext cx="7620000" cy="20574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C0DAC653-C579-46C6-832B-ABFB1B6E9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1941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3962400"/>
            <a:ext cx="762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E4023A1F-8051-479F-87B7-2A529A5BD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9075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8263"/>
            <a:ext cx="7391400" cy="1074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812925"/>
            <a:ext cx="7391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4480718" y="-3337718"/>
            <a:ext cx="182563" cy="9144000"/>
          </a:xfrm>
          <a:prstGeom prst="rect">
            <a:avLst/>
          </a:prstGeom>
          <a:gradFill>
            <a:gsLst>
              <a:gs pos="50000">
                <a:schemeClr val="accent4">
                  <a:lumMod val="7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0" y="6478588"/>
            <a:ext cx="9144000" cy="385762"/>
          </a:xfrm>
          <a:prstGeom prst="rect">
            <a:avLst/>
          </a:prstGeom>
          <a:gradFill flip="none" rotWithShape="1">
            <a:gsLst>
              <a:gs pos="50000">
                <a:schemeClr val="accent4">
                  <a:lumMod val="75000"/>
                </a:schemeClr>
              </a:gs>
              <a:gs pos="9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white">
          <a:xfrm>
            <a:off x="1176338" y="6464300"/>
            <a:ext cx="644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i="1" smtClean="0">
                <a:solidFill>
                  <a:srgbClr val="D9D9D9"/>
                </a:solidFill>
                <a:latin typeface="Cambria" pitchFamily="18" charset="0"/>
              </a:rPr>
              <a:t>TAX-AIDE</a:t>
            </a:r>
          </a:p>
        </p:txBody>
      </p:sp>
      <p:pic>
        <p:nvPicPr>
          <p:cNvPr id="1031" name="Picture 12" descr="AARPlogo07 copy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6496050"/>
            <a:ext cx="1136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>
                    <a:lumMod val="9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4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848A8C2-90B3-4A60-B82D-0FBD06366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2326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9pPr>
    </p:titleStyle>
    <p:bodyStyle>
      <a:lvl1pPr marL="288925" indent="-288925" algn="l" rtl="0" eaLnBrk="0" fontAlgn="base" hangingPunct="0">
        <a:spcBef>
          <a:spcPts val="1800"/>
        </a:spcBef>
        <a:spcAft>
          <a:spcPct val="0"/>
        </a:spcAft>
        <a:buClr>
          <a:srgbClr val="B54A10"/>
        </a:buClr>
        <a:buSzPct val="94000"/>
        <a:buFont typeface="Calibri" pitchFamily="34" charset="0"/>
        <a:buChar char="●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93688" algn="l" rtl="0" eaLnBrk="0" fontAlgn="base" hangingPunct="0">
        <a:spcBef>
          <a:spcPts val="1200"/>
        </a:spcBef>
        <a:spcAft>
          <a:spcPct val="0"/>
        </a:spcAft>
        <a:buClr>
          <a:srgbClr val="105766"/>
        </a:buClr>
        <a:buSzPct val="63000"/>
        <a:buFont typeface="Wingdings" pitchFamily="2" charset="2"/>
        <a:buChar char="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8763" algn="l" rtl="0" eaLnBrk="0" fontAlgn="base" hangingPunct="0">
        <a:spcBef>
          <a:spcPct val="20000"/>
        </a:spcBef>
        <a:spcAft>
          <a:spcPct val="0"/>
        </a:spcAft>
        <a:buClr>
          <a:srgbClr val="3F1E25"/>
        </a:buClr>
        <a:buSzPct val="70000"/>
        <a:buFont typeface="Wingdings" pitchFamily="2" charset="2"/>
        <a:buChar char="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49238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90000"/>
        <a:buFont typeface="Calibri" pitchFamily="34" charset="0"/>
        <a:buChar char="●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Font typeface="Arial" pitchFamily="34" charset="0"/>
        <a:buChar char="•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543800" cy="358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Cafeteria 125 </a:t>
            </a:r>
            <a:br>
              <a:rPr lang="en-US" dirty="0" smtClean="0"/>
            </a:br>
            <a:r>
              <a:rPr lang="en-US" dirty="0" smtClean="0"/>
              <a:t>Medical Benefits</a:t>
            </a:r>
            <a:r>
              <a:rPr lang="en-US" sz="4000" dirty="0" smtClean="0"/>
              <a:t> 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with sample Smith Problem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Cafeteria 125 W-2 Reporting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91400" cy="4495800"/>
          </a:xfrm>
        </p:spPr>
        <p:txBody>
          <a:bodyPr/>
          <a:lstStyle/>
          <a:p>
            <a:r>
              <a:rPr lang="en-US" dirty="0" smtClean="0"/>
              <a:t>When you see large Box 1 &amp; 16 wage differences:</a:t>
            </a:r>
            <a:endParaRPr lang="en-US" dirty="0"/>
          </a:p>
          <a:p>
            <a:pPr lvl="1"/>
            <a:r>
              <a:rPr lang="en-US" dirty="0"/>
              <a:t>Ask taxpayer </a:t>
            </a:r>
            <a:r>
              <a:rPr lang="en-US" dirty="0" smtClean="0"/>
              <a:t>how much of this is CAFE 125 covered medical expenses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also be adoption, dependent care, legal, etc. </a:t>
            </a:r>
            <a:r>
              <a:rPr lang="en-US" dirty="0" smtClean="0"/>
              <a:t>- not </a:t>
            </a:r>
            <a:r>
              <a:rPr lang="en-US" dirty="0"/>
              <a:t>deductible in </a:t>
            </a:r>
            <a:r>
              <a:rPr lang="en-US" dirty="0" smtClean="0"/>
              <a:t>NJ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4546EC-7A69-473C-BD8F-71502D3E3C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2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/>
              <a:t>How To Deduct </a:t>
            </a:r>
            <a:br>
              <a:rPr lang="en-US" sz="3600" dirty="0" smtClean="0"/>
            </a:br>
            <a:r>
              <a:rPr lang="en-US" sz="3600" dirty="0" smtClean="0"/>
              <a:t>Cafeteria 125 Benefits</a:t>
            </a:r>
            <a:endParaRPr lang="en-US" sz="36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91400" cy="4495800"/>
          </a:xfrm>
        </p:spPr>
        <p:txBody>
          <a:bodyPr/>
          <a:lstStyle/>
          <a:p>
            <a:r>
              <a:rPr lang="en-US" dirty="0" smtClean="0"/>
              <a:t>Already </a:t>
            </a:r>
            <a:r>
              <a:rPr lang="en-US" dirty="0"/>
              <a:t>deducted from Federal Wages </a:t>
            </a:r>
            <a:r>
              <a:rPr lang="en-US" dirty="0" smtClean="0"/>
              <a:t>in W-2 Box </a:t>
            </a:r>
            <a:r>
              <a:rPr lang="en-US" dirty="0"/>
              <a:t>1</a:t>
            </a:r>
          </a:p>
          <a:p>
            <a:pPr lvl="1"/>
            <a:r>
              <a:rPr lang="en-US" dirty="0" smtClean="0"/>
              <a:t>So can not enter </a:t>
            </a:r>
            <a:r>
              <a:rPr lang="en-US" dirty="0"/>
              <a:t>further deduction on Schedule A</a:t>
            </a:r>
          </a:p>
          <a:p>
            <a:r>
              <a:rPr lang="en-US" dirty="0" smtClean="0"/>
              <a:t>Not </a:t>
            </a:r>
            <a:r>
              <a:rPr lang="en-US" dirty="0"/>
              <a:t>deducted from NJ Wages Box 16</a:t>
            </a:r>
          </a:p>
          <a:p>
            <a:pPr lvl="1"/>
            <a:r>
              <a:rPr lang="en-US" dirty="0"/>
              <a:t>Must use Scratch Pad </a:t>
            </a:r>
            <a:r>
              <a:rPr lang="en-US" dirty="0" smtClean="0"/>
              <a:t>to manually enter amount on NJ line </a:t>
            </a:r>
            <a:r>
              <a:rPr lang="en-US" dirty="0"/>
              <a:t>30 Medical </a:t>
            </a:r>
            <a:r>
              <a:rPr lang="en-US" dirty="0" smtClean="0"/>
              <a:t>Expenses</a:t>
            </a:r>
            <a:endParaRPr lang="en-US" dirty="0"/>
          </a:p>
          <a:p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4546EC-7A69-473C-BD8F-71502D3E3C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15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How To Deduct </a:t>
            </a:r>
            <a:br>
              <a:rPr lang="en-US" sz="3600" dirty="0"/>
            </a:br>
            <a:r>
              <a:rPr lang="en-US" sz="3600" dirty="0"/>
              <a:t>Cafeteria 125 Benefits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5BEE8-BA3C-46BC-8870-2B3AF32AA68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62100"/>
            <a:ext cx="7848600" cy="4495800"/>
          </a:xfrm>
        </p:spPr>
        <p:txBody>
          <a:bodyPr/>
          <a:lstStyle/>
          <a:p>
            <a:r>
              <a:rPr lang="en-US" dirty="0" smtClean="0"/>
              <a:t>Let’s look at a sample W2 for John Smith</a:t>
            </a:r>
          </a:p>
          <a:p>
            <a:r>
              <a:rPr lang="en-US" dirty="0" smtClean="0"/>
              <a:t>Then complete John Smith’s tax return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0"/>
            <a:ext cx="58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840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Problem W-2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5BEE8-BA3C-46BC-8870-2B3AF32AA68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68"/>
          <a:stretch/>
        </p:blipFill>
        <p:spPr>
          <a:xfrm>
            <a:off x="228600" y="1371600"/>
            <a:ext cx="8628691" cy="4572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Problem W-2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75"/>
          <a:stretch/>
        </p:blipFill>
        <p:spPr>
          <a:xfrm>
            <a:off x="85804" y="1447799"/>
            <a:ext cx="8905796" cy="339610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5BEE8-BA3C-46BC-8870-2B3AF32AA68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40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Problem W-2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582631"/>
              </p:ext>
            </p:extLst>
          </p:nvPr>
        </p:nvGraphicFramePr>
        <p:xfrm>
          <a:off x="457200" y="1828799"/>
          <a:ext cx="7924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28800"/>
                <a:gridCol w="2057400"/>
                <a:gridCol w="1752600"/>
              </a:tblGrid>
              <a:tr h="4542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Fed Taxable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/>
                        <a:t>Soc</a:t>
                      </a:r>
                      <a:r>
                        <a:rPr lang="en-US" sz="2400" dirty="0" smtClean="0"/>
                        <a:t> Sec Wages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NJ Taxable</a:t>
                      </a:r>
                      <a:endParaRPr lang="en-US" sz="2400" dirty="0"/>
                    </a:p>
                  </a:txBody>
                  <a:tcPr anchor="b"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Gross Income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$37,079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$37,079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$37,079</a:t>
                      </a:r>
                      <a:endParaRPr lang="en-US" sz="2400" dirty="0"/>
                    </a:p>
                  </a:txBody>
                  <a:tcPr/>
                </a:tc>
              </a:tr>
              <a:tr h="4380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-414H Pension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$2,235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-Cafe 125 Med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$817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$817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Net</a:t>
                      </a:r>
                      <a:r>
                        <a:rPr lang="en-US" sz="2400" b="1" baseline="0" dirty="0" smtClean="0"/>
                        <a:t> Amounts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$34,027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$36,262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$37,079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75C059-17F0-4B2F-96E2-12B761FD532E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Cafeteria 125 Problem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75C059-17F0-4B2F-96E2-12B761FD532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53400" cy="4733955"/>
          </a:xfrm>
        </p:spPr>
      </p:pic>
    </p:spTree>
    <p:extLst>
      <p:ext uri="{BB962C8B-B14F-4D97-AF65-F5344CB8AC3E}">
        <p14:creationId xmlns:p14="http://schemas.microsoft.com/office/powerpoint/2010/main" val="589088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Cafeteria 125 Problem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75C059-17F0-4B2F-96E2-12B761FD532E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676400"/>
            <a:ext cx="8217245" cy="2895600"/>
          </a:xfrm>
        </p:spPr>
      </p:pic>
    </p:spTree>
    <p:extLst>
      <p:ext uri="{BB962C8B-B14F-4D97-AF65-F5344CB8AC3E}">
        <p14:creationId xmlns:p14="http://schemas.microsoft.com/office/powerpoint/2010/main" val="416113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Cafeteria 125 Medical Benefits</a:t>
            </a:r>
            <a:endParaRPr lang="en-US" alt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" indent="0" eaLnBrk="1" hangingPunct="1">
              <a:buFont typeface="Calibri" pitchFamily="34" charset="0"/>
              <a:buNone/>
            </a:pPr>
            <a:endParaRPr lang="en-US" altLang="en-US" dirty="0" smtClean="0"/>
          </a:p>
          <a:p>
            <a:pPr marL="53975" indent="0" eaLnBrk="1" hangingPunct="1">
              <a:buFont typeface="Calibri" pitchFamily="34" charset="0"/>
              <a:buNone/>
            </a:pPr>
            <a:r>
              <a:rPr lang="en-US" altLang="en-US" sz="3600" dirty="0" smtClean="0"/>
              <a:t>Comments?</a:t>
            </a:r>
          </a:p>
          <a:p>
            <a:pPr marL="53975" indent="0" eaLnBrk="1" hangingPunct="1">
              <a:buFont typeface="Calibri" pitchFamily="34" charset="0"/>
              <a:buNone/>
            </a:pPr>
            <a:endParaRPr lang="en-US" altLang="en-US" sz="3600" dirty="0" smtClean="0"/>
          </a:p>
          <a:p>
            <a:pPr marL="53975" indent="0" eaLnBrk="1" hangingPunct="1">
              <a:buFont typeface="Calibri" pitchFamily="34" charset="0"/>
              <a:buNone/>
            </a:pPr>
            <a:r>
              <a:rPr lang="en-US" altLang="en-US" sz="3600" dirty="0" smtClean="0"/>
              <a:t>			Questions?</a:t>
            </a: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4763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D67F2A-85F1-4A0C-801F-076D0A1F8E2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Smith Cafeteria 125 Problem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75C059-17F0-4B2F-96E2-12B761FD532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069995"/>
              </p:ext>
            </p:extLst>
          </p:nvPr>
        </p:nvGraphicFramePr>
        <p:xfrm>
          <a:off x="533400" y="2047220"/>
          <a:ext cx="7772400" cy="359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143000"/>
                <a:gridCol w="1295400"/>
                <a:gridCol w="1295400"/>
                <a:gridCol w="1295400"/>
                <a:gridCol w="1295400"/>
              </a:tblGrid>
              <a:tr h="935440">
                <a:tc>
                  <a:txBody>
                    <a:bodyPr/>
                    <a:lstStyle/>
                    <a:p>
                      <a:r>
                        <a:rPr lang="en-US" dirty="0" smtClean="0"/>
                        <a:t>Note/Step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Fed AGI Line</a:t>
                      </a:r>
                      <a:r>
                        <a:rPr lang="en-US" baseline="0" dirty="0" smtClean="0"/>
                        <a:t> 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Fed Refund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NJ AGI Line 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NJ Refund Line 56/66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NJ Med  </a:t>
                      </a:r>
                      <a:r>
                        <a:rPr lang="en-US" dirty="0" err="1" smtClean="0"/>
                        <a:t>Ded</a:t>
                      </a:r>
                      <a:r>
                        <a:rPr lang="en-US" dirty="0" smtClean="0"/>
                        <a:t> Line 30</a:t>
                      </a:r>
                      <a:endParaRPr lang="en-US" dirty="0"/>
                    </a:p>
                  </a:txBody>
                  <a:tcPr/>
                </a:tc>
              </a:tr>
              <a:tr h="379373">
                <a:tc>
                  <a:txBody>
                    <a:bodyPr/>
                    <a:lstStyle/>
                    <a:p>
                      <a:r>
                        <a:rPr lang="en-US" dirty="0" smtClean="0"/>
                        <a:t>After W2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35,079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935440">
                <a:tc>
                  <a:txBody>
                    <a:bodyPr/>
                    <a:lstStyle/>
                    <a:p>
                      <a:r>
                        <a:rPr lang="en-US" dirty="0" smtClean="0"/>
                        <a:t>6-After Doctors/ 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358</a:t>
                      </a:r>
                      <a:endParaRPr lang="en-US" dirty="0"/>
                    </a:p>
                  </a:txBody>
                  <a:tcPr/>
                </a:tc>
              </a:tr>
              <a:tr h="654808">
                <a:tc>
                  <a:txBody>
                    <a:bodyPr/>
                    <a:lstStyle/>
                    <a:p>
                      <a:r>
                        <a:rPr lang="en-US" dirty="0" smtClean="0"/>
                        <a:t>Notes 3,4,5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</a:t>
                      </a:r>
                      <a:endParaRPr lang="en-US" dirty="0"/>
                    </a:p>
                  </a:txBody>
                  <a:tcPr/>
                </a:tc>
              </a:tr>
              <a:tr h="686519">
                <a:tc>
                  <a:txBody>
                    <a:bodyPr/>
                    <a:lstStyle/>
                    <a:p>
                      <a:r>
                        <a:rPr lang="en-US" dirty="0" smtClean="0"/>
                        <a:t>7-After Café 125 $817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33,904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371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Refund Monitor TY2013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70376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$817 added $14 to NJ Refund!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312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Unreimbursed Medical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Expense Deductions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391400" cy="4495800"/>
          </a:xfrm>
        </p:spPr>
        <p:txBody>
          <a:bodyPr/>
          <a:lstStyle/>
          <a:p>
            <a:r>
              <a:rPr lang="en-US" dirty="0" smtClean="0"/>
              <a:t>Federal return</a:t>
            </a:r>
          </a:p>
          <a:p>
            <a:pPr lvl="1"/>
            <a:r>
              <a:rPr lang="en-US" dirty="0" smtClean="0"/>
              <a:t>Enter on </a:t>
            </a:r>
            <a:r>
              <a:rPr lang="en-US" dirty="0"/>
              <a:t>Schedule </a:t>
            </a:r>
            <a:r>
              <a:rPr lang="en-US" dirty="0" smtClean="0"/>
              <a:t>A</a:t>
            </a:r>
            <a:endParaRPr lang="en-US" dirty="0"/>
          </a:p>
          <a:p>
            <a:pPr lvl="1"/>
            <a:r>
              <a:rPr lang="en-US" dirty="0" smtClean="0"/>
              <a:t>Excess over AGI </a:t>
            </a:r>
          </a:p>
          <a:p>
            <a:pPr lvl="2"/>
            <a:r>
              <a:rPr lang="en-US" dirty="0" smtClean="0"/>
              <a:t>7.5</a:t>
            </a:r>
            <a:r>
              <a:rPr lang="en-US" dirty="0"/>
              <a:t>% </a:t>
            </a:r>
            <a:r>
              <a:rPr lang="en-US" dirty="0" smtClean="0"/>
              <a:t>(65 and over)</a:t>
            </a:r>
          </a:p>
          <a:p>
            <a:pPr lvl="2"/>
            <a:r>
              <a:rPr lang="en-US" dirty="0" smtClean="0"/>
              <a:t>10</a:t>
            </a:r>
            <a:r>
              <a:rPr lang="en-US" dirty="0"/>
              <a:t>% (under </a:t>
            </a:r>
            <a:r>
              <a:rPr lang="en-US" dirty="0" smtClean="0"/>
              <a:t>65)</a:t>
            </a:r>
            <a:endParaRPr lang="en-US" dirty="0"/>
          </a:p>
          <a:p>
            <a:pPr lvl="1"/>
            <a:r>
              <a:rPr lang="en-US" dirty="0" smtClean="0"/>
              <a:t>Entries made on Schedule </a:t>
            </a:r>
            <a:r>
              <a:rPr lang="en-US" dirty="0"/>
              <a:t>A </a:t>
            </a:r>
            <a:r>
              <a:rPr lang="en-US" dirty="0" smtClean="0"/>
              <a:t>are carried </a:t>
            </a:r>
            <a:r>
              <a:rPr lang="en-US" dirty="0"/>
              <a:t>over to NJ-1040 by </a:t>
            </a:r>
            <a:r>
              <a:rPr lang="en-US" dirty="0" smtClean="0"/>
              <a:t>TWO</a:t>
            </a:r>
            <a:endParaRPr 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26F873-74FA-4E0B-9907-D426A28B469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Unreimbursed Medical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Expense Deductions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91400" cy="4495800"/>
          </a:xfrm>
        </p:spPr>
        <p:txBody>
          <a:bodyPr/>
          <a:lstStyle/>
          <a:p>
            <a:r>
              <a:rPr lang="en-US" dirty="0" smtClean="0"/>
              <a:t>NJ return</a:t>
            </a:r>
          </a:p>
          <a:p>
            <a:pPr lvl="1"/>
            <a:r>
              <a:rPr lang="en-US" dirty="0" smtClean="0"/>
              <a:t>Threshold </a:t>
            </a:r>
            <a:r>
              <a:rPr lang="en-US" dirty="0"/>
              <a:t>is just 2% of </a:t>
            </a:r>
            <a:r>
              <a:rPr lang="en-US" dirty="0" smtClean="0"/>
              <a:t>gross income</a:t>
            </a:r>
            <a:endParaRPr lang="en-US" dirty="0"/>
          </a:p>
          <a:p>
            <a:pPr lvl="1"/>
            <a:r>
              <a:rPr lang="en-US" dirty="0"/>
              <a:t>So extra </a:t>
            </a:r>
            <a:r>
              <a:rPr lang="en-US" dirty="0" smtClean="0"/>
              <a:t>NJ-eligible </a:t>
            </a:r>
            <a:r>
              <a:rPr lang="en-US" dirty="0"/>
              <a:t>medical </a:t>
            </a:r>
            <a:r>
              <a:rPr lang="en-US" dirty="0" smtClean="0"/>
              <a:t>deductions</a:t>
            </a:r>
          </a:p>
          <a:p>
            <a:pPr lvl="2"/>
            <a:r>
              <a:rPr lang="en-US" dirty="0" smtClean="0"/>
              <a:t>2 to 7.5</a:t>
            </a:r>
            <a:r>
              <a:rPr lang="en-US" dirty="0"/>
              <a:t>% </a:t>
            </a:r>
            <a:r>
              <a:rPr lang="en-US" dirty="0" smtClean="0"/>
              <a:t>(65 and over)</a:t>
            </a:r>
          </a:p>
          <a:p>
            <a:pPr lvl="2"/>
            <a:r>
              <a:rPr lang="en-US" dirty="0" smtClean="0"/>
              <a:t>2 </a:t>
            </a:r>
            <a:r>
              <a:rPr lang="en-US" dirty="0"/>
              <a:t>to 10</a:t>
            </a:r>
            <a:r>
              <a:rPr lang="en-US" dirty="0" smtClean="0"/>
              <a:t>% (under 65)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26F873-74FA-4E0B-9907-D426A28B469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Unreimbursed Medical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Expense Deductions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96200" cy="4495800"/>
          </a:xfrm>
        </p:spPr>
        <p:txBody>
          <a:bodyPr/>
          <a:lstStyle/>
          <a:p>
            <a:r>
              <a:rPr lang="en-US" dirty="0" smtClean="0"/>
              <a:t>NJ return</a:t>
            </a:r>
          </a:p>
          <a:p>
            <a:pPr lvl="1"/>
            <a:r>
              <a:rPr lang="en-US" dirty="0"/>
              <a:t>CAFE 125 entries are not entered on Schedule A</a:t>
            </a:r>
          </a:p>
          <a:p>
            <a:pPr lvl="2"/>
            <a:r>
              <a:rPr lang="en-US" dirty="0"/>
              <a:t>already deducted from Federal W-2 income</a:t>
            </a:r>
          </a:p>
          <a:p>
            <a:pPr lvl="1"/>
            <a:r>
              <a:rPr lang="en-US" dirty="0" smtClean="0"/>
              <a:t>Enter on NJ-1040 </a:t>
            </a:r>
            <a:r>
              <a:rPr lang="en-US" dirty="0"/>
              <a:t>Line 30 Medical </a:t>
            </a:r>
            <a:r>
              <a:rPr lang="en-US" dirty="0" smtClean="0"/>
              <a:t>Expenses with a scratch pad entry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26F873-74FA-4E0B-9907-D426A28B469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2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Cafeteria 125 Benefits?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495800"/>
          </a:xfrm>
        </p:spPr>
        <p:txBody>
          <a:bodyPr/>
          <a:lstStyle/>
          <a:p>
            <a:r>
              <a:rPr lang="en-US" dirty="0"/>
              <a:t>Section 125 of IRS regulations</a:t>
            </a:r>
          </a:p>
          <a:p>
            <a:pPr lvl="1"/>
            <a:r>
              <a:rPr lang="en-US" dirty="0" smtClean="0"/>
              <a:t>Allow setting </a:t>
            </a:r>
            <a:r>
              <a:rPr lang="en-US" dirty="0"/>
              <a:t>aside pre-tax income for certain employer-offered benefits</a:t>
            </a:r>
          </a:p>
          <a:p>
            <a:pPr lvl="1"/>
            <a:r>
              <a:rPr lang="en-US" dirty="0" smtClean="0"/>
              <a:t>Saves money for employees</a:t>
            </a:r>
          </a:p>
          <a:p>
            <a:pPr lvl="1"/>
            <a:r>
              <a:rPr lang="en-US" dirty="0" smtClean="0"/>
              <a:t>Reduces </a:t>
            </a:r>
            <a:r>
              <a:rPr lang="en-US" dirty="0"/>
              <a:t>Federal Gross Income and Social Security/Medicare Wages</a:t>
            </a:r>
          </a:p>
          <a:p>
            <a:pPr lvl="1"/>
            <a:r>
              <a:rPr lang="en-US" dirty="0" smtClean="0"/>
              <a:t>Reduces taxes on those amounts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1393B8-811C-49A2-867E-B6C73A6BDDD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Cafeteria 125 Benefits?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495800"/>
          </a:xfrm>
        </p:spPr>
        <p:txBody>
          <a:bodyPr/>
          <a:lstStyle/>
          <a:p>
            <a:r>
              <a:rPr lang="en-US" dirty="0" smtClean="0"/>
              <a:t>Cafeteria </a:t>
            </a:r>
            <a:r>
              <a:rPr lang="en-US" dirty="0"/>
              <a:t>benefit options </a:t>
            </a:r>
            <a:r>
              <a:rPr lang="en-US" dirty="0" smtClean="0"/>
              <a:t>can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Medical premiums/expenses</a:t>
            </a:r>
          </a:p>
          <a:p>
            <a:pPr lvl="1"/>
            <a:r>
              <a:rPr lang="en-US" dirty="0"/>
              <a:t>Adoption and dependent care assistance</a:t>
            </a:r>
          </a:p>
          <a:p>
            <a:pPr lvl="1"/>
            <a:r>
              <a:rPr lang="en-US" dirty="0"/>
              <a:t>Legal assistance</a:t>
            </a:r>
          </a:p>
          <a:p>
            <a:pPr lvl="1"/>
            <a:r>
              <a:rPr lang="en-US" dirty="0" smtClean="0"/>
              <a:t>401K contribution</a:t>
            </a:r>
            <a:endParaRPr lang="en-US" dirty="0"/>
          </a:p>
          <a:p>
            <a:pPr lvl="1"/>
            <a:r>
              <a:rPr lang="en-US" dirty="0"/>
              <a:t>Group term life </a:t>
            </a:r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1393B8-811C-49A2-867E-B6C73A6BDDD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55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Cafeteria 125 Benefits?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495800"/>
          </a:xfrm>
        </p:spPr>
        <p:txBody>
          <a:bodyPr/>
          <a:lstStyle/>
          <a:p>
            <a:r>
              <a:rPr lang="en-US" dirty="0" smtClean="0"/>
              <a:t>Section </a:t>
            </a:r>
            <a:r>
              <a:rPr lang="en-US" dirty="0"/>
              <a:t>125 specifically excludes:</a:t>
            </a:r>
          </a:p>
          <a:p>
            <a:pPr lvl="1"/>
            <a:r>
              <a:rPr lang="en-US" dirty="0"/>
              <a:t>Education assistance</a:t>
            </a:r>
          </a:p>
          <a:p>
            <a:pPr lvl="1"/>
            <a:r>
              <a:rPr lang="en-US" dirty="0"/>
              <a:t>Medical Savings Accounts</a:t>
            </a:r>
          </a:p>
          <a:p>
            <a:pPr lvl="1"/>
            <a:r>
              <a:rPr lang="en-US" dirty="0"/>
              <a:t>Meals and transportation benefits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1393B8-811C-49A2-867E-B6C73A6BDDD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7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New Jersey Tax Treatment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r>
              <a:rPr lang="en-US" dirty="0"/>
              <a:t>Which Cafeteria 125 Benefits are deductible in NJ?</a:t>
            </a:r>
          </a:p>
          <a:p>
            <a:pPr lvl="1"/>
            <a:r>
              <a:rPr lang="en-US" dirty="0"/>
              <a:t>Medical </a:t>
            </a:r>
            <a:r>
              <a:rPr lang="en-US" dirty="0" smtClean="0"/>
              <a:t>premiums/expenses only!</a:t>
            </a:r>
            <a:endParaRPr lang="en-US" dirty="0"/>
          </a:p>
          <a:p>
            <a:r>
              <a:rPr lang="en-US" dirty="0" smtClean="0"/>
              <a:t>Because of special tax situation</a:t>
            </a:r>
            <a:endParaRPr lang="en-US" dirty="0"/>
          </a:p>
          <a:p>
            <a:pPr lvl="1"/>
            <a:r>
              <a:rPr lang="en-US" dirty="0" smtClean="0"/>
              <a:t>Deducted from federal wages on W-2</a:t>
            </a:r>
          </a:p>
          <a:p>
            <a:pPr lvl="1"/>
            <a:r>
              <a:rPr lang="en-US" dirty="0" smtClean="0"/>
              <a:t>Not deducted from NJ wages on W-2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5FBE26-1191-49D9-87C8-0D7DC748F99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Cafeteria 125 W-2 Reporting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391400" cy="4495800"/>
          </a:xfrm>
        </p:spPr>
        <p:txBody>
          <a:bodyPr/>
          <a:lstStyle/>
          <a:p>
            <a:r>
              <a:rPr lang="en-US" dirty="0" smtClean="0"/>
              <a:t>Watch </a:t>
            </a:r>
            <a:r>
              <a:rPr lang="en-US" dirty="0"/>
              <a:t>for large </a:t>
            </a:r>
            <a:r>
              <a:rPr lang="en-US" dirty="0" smtClean="0"/>
              <a:t>wage differences</a:t>
            </a:r>
          </a:p>
          <a:p>
            <a:pPr lvl="1"/>
            <a:r>
              <a:rPr lang="en-US" dirty="0" smtClean="0"/>
              <a:t>Are Box </a:t>
            </a:r>
            <a:r>
              <a:rPr lang="en-US" dirty="0"/>
              <a:t>1 Federal Wages </a:t>
            </a:r>
            <a:r>
              <a:rPr lang="en-US" dirty="0" smtClean="0"/>
              <a:t>(much) less </a:t>
            </a:r>
            <a:r>
              <a:rPr lang="en-US" dirty="0"/>
              <a:t>than Box 16 State </a:t>
            </a:r>
            <a:r>
              <a:rPr lang="en-US" dirty="0" smtClean="0"/>
              <a:t>Wages?</a:t>
            </a:r>
            <a:endParaRPr lang="en-US" dirty="0"/>
          </a:p>
          <a:p>
            <a:r>
              <a:rPr lang="en-US" dirty="0" smtClean="0"/>
              <a:t>Explanation often is Cafeteria Plan:</a:t>
            </a:r>
            <a:endParaRPr lang="en-US" dirty="0"/>
          </a:p>
          <a:p>
            <a:pPr lvl="1"/>
            <a:r>
              <a:rPr lang="en-US" dirty="0" smtClean="0"/>
              <a:t>Box </a:t>
            </a:r>
            <a:r>
              <a:rPr lang="en-US" dirty="0"/>
              <a:t>14 sometimes coded as </a:t>
            </a:r>
            <a:r>
              <a:rPr lang="en-US" dirty="0" smtClean="0"/>
              <a:t>CAFE </a:t>
            </a:r>
            <a:r>
              <a:rPr lang="en-US" dirty="0"/>
              <a:t>125</a:t>
            </a:r>
          </a:p>
          <a:p>
            <a:pPr lvl="1"/>
            <a:r>
              <a:rPr lang="en-US" dirty="0"/>
              <a:t>But sometimes not listed </a:t>
            </a:r>
            <a:r>
              <a:rPr lang="en-US" dirty="0" smtClean="0"/>
              <a:t>in box 14 at all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4546EC-7A69-473C-BD8F-71502D3E3C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 NTTC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NTTC</Template>
  <TotalTime>0</TotalTime>
  <Words>592</Words>
  <Application>Microsoft Office PowerPoint</Application>
  <PresentationFormat>On-screen Show (4:3)</PresentationFormat>
  <Paragraphs>157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2013 NTTC</vt:lpstr>
      <vt:lpstr>Cafeteria 125  Medical Benefits    with sample Smith Problem</vt:lpstr>
      <vt:lpstr>Unreimbursed Medical Expense Deductions</vt:lpstr>
      <vt:lpstr>Unreimbursed Medical Expense Deductions</vt:lpstr>
      <vt:lpstr>Unreimbursed Medical Expense Deductions</vt:lpstr>
      <vt:lpstr>What Are Cafeteria 125 Benefits?</vt:lpstr>
      <vt:lpstr>What Are Cafeteria 125 Benefits?</vt:lpstr>
      <vt:lpstr>What Are Cafeteria 125 Benefits?</vt:lpstr>
      <vt:lpstr>New Jersey Tax Treatment</vt:lpstr>
      <vt:lpstr>Cafeteria 125 W-2 Reporting</vt:lpstr>
      <vt:lpstr>Cafeteria 125 W-2 Reporting</vt:lpstr>
      <vt:lpstr>How To Deduct  Cafeteria 125 Benefits</vt:lpstr>
      <vt:lpstr>How To Deduct  Cafeteria 125 Benefits</vt:lpstr>
      <vt:lpstr>Smith Problem W-2</vt:lpstr>
      <vt:lpstr>Smith Problem W-2</vt:lpstr>
      <vt:lpstr>Smith Problem W-2</vt:lpstr>
      <vt:lpstr>Smith Cafeteria 125 Problem</vt:lpstr>
      <vt:lpstr>Smith Cafeteria 125 Problem</vt:lpstr>
      <vt:lpstr>Cafeteria 125 Medical Benefits</vt:lpstr>
      <vt:lpstr>Smith Cafeteria 125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2013-10-31T01:03:13Z</dcterms:created>
  <dcterms:modified xsi:type="dcterms:W3CDTF">2014-11-20T22:08:21Z</dcterms:modified>
</cp:coreProperties>
</file>